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33"/>
  </p:notesMasterIdLst>
  <p:sldIdLst>
    <p:sldId id="256" r:id="rId2"/>
    <p:sldId id="259" r:id="rId3"/>
    <p:sldId id="260" r:id="rId4"/>
    <p:sldId id="261" r:id="rId5"/>
    <p:sldId id="305" r:id="rId6"/>
    <p:sldId id="331" r:id="rId7"/>
    <p:sldId id="306" r:id="rId8"/>
    <p:sldId id="307" r:id="rId9"/>
    <p:sldId id="308" r:id="rId10"/>
    <p:sldId id="309" r:id="rId11"/>
    <p:sldId id="310" r:id="rId12"/>
    <p:sldId id="311" r:id="rId13"/>
    <p:sldId id="332" r:id="rId14"/>
    <p:sldId id="313" r:id="rId15"/>
    <p:sldId id="333" r:id="rId16"/>
    <p:sldId id="314" r:id="rId17"/>
    <p:sldId id="316" r:id="rId18"/>
    <p:sldId id="315" r:id="rId19"/>
    <p:sldId id="317" r:id="rId20"/>
    <p:sldId id="318" r:id="rId21"/>
    <p:sldId id="319" r:id="rId22"/>
    <p:sldId id="322" r:id="rId23"/>
    <p:sldId id="323" r:id="rId24"/>
    <p:sldId id="320" r:id="rId25"/>
    <p:sldId id="334" r:id="rId26"/>
    <p:sldId id="325" r:id="rId27"/>
    <p:sldId id="326" r:id="rId28"/>
    <p:sldId id="327" r:id="rId29"/>
    <p:sldId id="328" r:id="rId30"/>
    <p:sldId id="329" r:id="rId31"/>
    <p:sldId id="330" r:id="rId32"/>
  </p:sldIdLst>
  <p:sldSz cx="9144000" cy="5143500" type="screen16x9"/>
  <p:notesSz cx="6858000" cy="9144000"/>
  <p:embeddedFontLst>
    <p:embeddedFont>
      <p:font typeface="Maven Pro" pitchFamily="2" charset="77"/>
      <p:regular r:id="rId34"/>
      <p:bold r:id="rId35"/>
    </p:embeddedFont>
    <p:embeddedFont>
      <p:font typeface="MuseoModerno" pitchFamily="2" charset="77"/>
      <p:regular r:id="rId36"/>
      <p:bold r:id="rId37"/>
    </p:embeddedFont>
    <p:embeddedFont>
      <p:font typeface="MuseoModerno ExtraBold" pitchFamily="2" charset="77"/>
      <p:bold r:id="rId38"/>
    </p:embeddedFont>
    <p:embeddedFont>
      <p:font typeface="Verdana" panose="020B0604030504040204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D1E"/>
    <a:srgbClr val="1F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8F92EE-38D8-4409-BB81-76714EDA7480}">
  <a:tblStyle styleId="{478F92EE-38D8-4409-BB81-76714EDA74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 snapToObjects="1">
      <p:cViewPr>
        <p:scale>
          <a:sx n="129" d="100"/>
          <a:sy n="129" d="100"/>
        </p:scale>
        <p:origin x="116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42399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4327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9039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5f45958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5f45958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72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8005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5f45958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5f45958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82572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99040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073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3450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4268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5f45958d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5f45958d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6255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1792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9790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9036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35135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5f45958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5f45958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83091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53469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9201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8150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5654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5f45958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5f45958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65163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8204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6433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5f45958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5f45958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193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8305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7196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94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1600" y="980400"/>
            <a:ext cx="77808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1600" y="337050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800001">
            <a:off x="420499" y="3086025"/>
            <a:ext cx="1630675" cy="183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900" y="2950426"/>
            <a:ext cx="5430749" cy="42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879546" y="3611207"/>
            <a:ext cx="784589" cy="78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64674">
            <a:off x="439471" y="340789"/>
            <a:ext cx="784588" cy="784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690383" flipH="1">
            <a:off x="7841862" y="10823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720000" y="2410200"/>
            <a:ext cx="77040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731250" y="1492200"/>
            <a:ext cx="1681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731150" y="321420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20" name="Google Shape;2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979250" y="-3144950"/>
            <a:ext cx="5277651" cy="6723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9349" y="152400"/>
            <a:ext cx="3202249" cy="25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1125" y="409601"/>
            <a:ext cx="1459850" cy="14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352091" y="2844898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1366963" y="1967728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4869438" y="1967728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1692163" y="2734126"/>
            <a:ext cx="22572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5194638" y="2734126"/>
            <a:ext cx="22572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6" name="Google Shape;3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999999">
            <a:off x="7054173" y="91351"/>
            <a:ext cx="1630675" cy="183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7441212" y="616528"/>
            <a:ext cx="784589" cy="78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109617" flipH="1">
            <a:off x="199209" y="3777608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83100" y="1603025"/>
            <a:ext cx="38607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883100" y="2260375"/>
            <a:ext cx="3860700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7" name="Google Shape;5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198723" y="37295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40428" y="2763417"/>
            <a:ext cx="1379264" cy="145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46203" flipH="1">
            <a:off x="7179418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592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853805" flipH="1">
            <a:off x="7517741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19443">
            <a:off x="6772286" y="517044"/>
            <a:ext cx="2433749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406">
            <a:off x="6810445" y="289965"/>
            <a:ext cx="1081077" cy="108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679024" y="593224"/>
            <a:ext cx="3684399" cy="461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557728">
            <a:off x="1376771" y="3369758"/>
            <a:ext cx="1090751" cy="115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959238">
            <a:off x="238309" y="907910"/>
            <a:ext cx="1038583" cy="1038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06076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998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846203">
            <a:off x="293574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095476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853805">
            <a:off x="801336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  <p:sldLayoutId id="2147483667" r:id="rId6"/>
    <p:sldLayoutId id="2147483681" r:id="rId7"/>
    <p:sldLayoutId id="2147483682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ctrTitle"/>
          </p:nvPr>
        </p:nvSpPr>
        <p:spPr>
          <a:xfrm>
            <a:off x="681600" y="177915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4400" dirty="0"/>
              <a:t>Clothing Categorizing</a:t>
            </a:r>
            <a:endParaRPr sz="4400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66" name="Google Shape;266;p39"/>
          <p:cNvSpPr txBox="1">
            <a:spLocks noGrp="1"/>
          </p:cNvSpPr>
          <p:nvPr>
            <p:ph type="subTitle" idx="1"/>
          </p:nvPr>
        </p:nvSpPr>
        <p:spPr>
          <a:xfrm>
            <a:off x="681600" y="337050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Supervised by: Eng. Khloud Al Jallad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By: Ayoub Alkak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Describing The Dataset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17" name="Google Shape;307;p43">
            <a:extLst>
              <a:ext uri="{FF2B5EF4-FFF2-40B4-BE49-F238E27FC236}">
                <a16:creationId xmlns:a16="http://schemas.microsoft.com/office/drawing/2014/main" id="{425442B0-BF11-5647-9DAE-3EE7777EE69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8023" y="2320505"/>
            <a:ext cx="3467819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GB" sz="1600" dirty="0"/>
              <a:t>Making a colour bar to see the colours values of the pixels index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23C089-6F48-1B46-A830-10E45FD0D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400" y="1112864"/>
            <a:ext cx="4193600" cy="403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473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Describing The Dataset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17" name="Google Shape;307;p43">
            <a:extLst>
              <a:ext uri="{FF2B5EF4-FFF2-40B4-BE49-F238E27FC236}">
                <a16:creationId xmlns:a16="http://schemas.microsoft.com/office/drawing/2014/main" id="{425442B0-BF11-5647-9DAE-3EE7777EE69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57174" y="1536579"/>
            <a:ext cx="6244291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600" dirty="0"/>
              <a:t>Visualise first 25 images from training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533ACC-B784-CD4F-AF85-50BF87946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305" y="2075157"/>
            <a:ext cx="5158117" cy="273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27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Describing The Dataset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5922EC-87FC-9B48-8373-427DE422C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493" y="1041980"/>
            <a:ext cx="4348175" cy="410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93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44">
            <a:off x="3947198" y="1332036"/>
            <a:ext cx="1296933" cy="1369634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3"/>
          <p:cNvSpPr txBox="1">
            <a:spLocks noGrp="1"/>
          </p:cNvSpPr>
          <p:nvPr>
            <p:ph type="title"/>
          </p:nvPr>
        </p:nvSpPr>
        <p:spPr>
          <a:xfrm>
            <a:off x="720000" y="2410200"/>
            <a:ext cx="77040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RESHAPING</a:t>
            </a:r>
            <a:endParaRPr b="1" dirty="0"/>
          </a:p>
        </p:txBody>
      </p:sp>
      <p:sp>
        <p:nvSpPr>
          <p:cNvPr id="306" name="Google Shape;306;p43"/>
          <p:cNvSpPr txBox="1">
            <a:spLocks noGrp="1"/>
          </p:cNvSpPr>
          <p:nvPr>
            <p:ph type="title" idx="2"/>
          </p:nvPr>
        </p:nvSpPr>
        <p:spPr>
          <a:xfrm>
            <a:off x="3731250" y="1492200"/>
            <a:ext cx="1681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07" name="Google Shape;307;p43"/>
          <p:cNvSpPr txBox="1">
            <a:spLocks noGrp="1"/>
          </p:cNvSpPr>
          <p:nvPr>
            <p:ph type="subTitle" idx="1"/>
          </p:nvPr>
        </p:nvSpPr>
        <p:spPr>
          <a:xfrm>
            <a:off x="1731150" y="321420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DATASET TO USE IN THE MODEL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56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Reshaping The Dataset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1B74E0-9A44-204B-90C1-CC8451432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700" y="1727560"/>
            <a:ext cx="78867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40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44">
            <a:off x="3947198" y="1332036"/>
            <a:ext cx="1296933" cy="1369634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3"/>
          <p:cNvSpPr txBox="1">
            <a:spLocks noGrp="1"/>
          </p:cNvSpPr>
          <p:nvPr>
            <p:ph type="title"/>
          </p:nvPr>
        </p:nvSpPr>
        <p:spPr>
          <a:xfrm>
            <a:off x="720000" y="2410200"/>
            <a:ext cx="77040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BUILDING MODELS</a:t>
            </a:r>
            <a:endParaRPr b="1" dirty="0"/>
          </a:p>
        </p:txBody>
      </p:sp>
      <p:sp>
        <p:nvSpPr>
          <p:cNvPr id="306" name="Google Shape;306;p43"/>
          <p:cNvSpPr txBox="1">
            <a:spLocks noGrp="1"/>
          </p:cNvSpPr>
          <p:nvPr>
            <p:ph type="title" idx="2"/>
          </p:nvPr>
        </p:nvSpPr>
        <p:spPr>
          <a:xfrm>
            <a:off x="3731250" y="1492200"/>
            <a:ext cx="1681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07" name="Google Shape;307;p43"/>
          <p:cNvSpPr txBox="1">
            <a:spLocks noGrp="1"/>
          </p:cNvSpPr>
          <p:nvPr>
            <p:ph type="subTitle" idx="1"/>
          </p:nvPr>
        </p:nvSpPr>
        <p:spPr>
          <a:xfrm>
            <a:off x="1731150" y="321420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RESEARCHING AND BUILDING A PROPER MODEL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AND TRAINING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791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ym typeface="MuseoModerno ExtraBold"/>
              </a:rPr>
              <a:t>Importing the layers &amp;</a:t>
            </a:r>
            <a:br>
              <a:rPr lang="en" dirty="0">
                <a:sym typeface="MuseoModerno ExtraBold"/>
              </a:rPr>
            </a:br>
            <a:r>
              <a:rPr lang="en" dirty="0">
                <a:sym typeface="MuseoModerno ExtraBold"/>
              </a:rPr>
              <a:t> Building first model</a:t>
            </a:r>
            <a:endParaRPr dirty="0">
              <a:sym typeface="MuseoModerno ExtraBold"/>
            </a:endParaRPr>
          </a:p>
        </p:txBody>
      </p:sp>
      <p:sp>
        <p:nvSpPr>
          <p:cNvPr id="4" name="Google Shape;307;p43">
            <a:extLst>
              <a:ext uri="{FF2B5EF4-FFF2-40B4-BE49-F238E27FC236}">
                <a16:creationId xmlns:a16="http://schemas.microsoft.com/office/drawing/2014/main" id="{A5B3A544-24E4-FC4A-BB9D-62BB92F662C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0139" y="1880557"/>
            <a:ext cx="6244291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600" dirty="0"/>
              <a:t>We choose CNN because is best way to extract features from pictures, in this model we didn’t use max pooling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4D81A9-37B3-B749-BB2F-2325CBC2F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81456"/>
            <a:ext cx="9144000" cy="183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668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ym typeface="MuseoModerno ExtraBold"/>
              </a:rPr>
              <a:t>Compiling and training the model</a:t>
            </a:r>
            <a:endParaRPr dirty="0">
              <a:sym typeface="MuseoModerno ExtraBold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E30320-3B97-3441-A7FE-82C7DBA9C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4291"/>
            <a:ext cx="9144000" cy="386920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FA68858-899E-EC42-91CC-010A4BA5F879}"/>
              </a:ext>
            </a:extLst>
          </p:cNvPr>
          <p:cNvSpPr/>
          <p:nvPr/>
        </p:nvSpPr>
        <p:spPr>
          <a:xfrm>
            <a:off x="7056408" y="2104844"/>
            <a:ext cx="802256" cy="146649"/>
          </a:xfrm>
          <a:prstGeom prst="rect">
            <a:avLst/>
          </a:prstGeom>
          <a:solidFill>
            <a:srgbClr val="1E1D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75ED38-3532-DA46-9D57-535446CEFE6C}"/>
              </a:ext>
            </a:extLst>
          </p:cNvPr>
          <p:cNvSpPr txBox="1"/>
          <p:nvPr/>
        </p:nvSpPr>
        <p:spPr>
          <a:xfrm>
            <a:off x="6932205" y="2012859"/>
            <a:ext cx="2311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100" dirty="0">
                <a:solidFill>
                  <a:schemeClr val="bg1"/>
                </a:solidFill>
              </a:rPr>
              <a:t>)</a:t>
            </a:r>
            <a:endParaRPr lang="en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615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ym typeface="MuseoModerno ExtraBold"/>
              </a:rPr>
              <a:t>Model Summary</a:t>
            </a:r>
            <a:endParaRPr dirty="0">
              <a:sym typeface="MuseoModerno ExtraBold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47CF20-446E-9B44-8CE7-52FB86799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162" y="1356658"/>
            <a:ext cx="4839170" cy="378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455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ym typeface="MuseoModerno ExtraBold"/>
              </a:rPr>
              <a:t>Comparing Test and Train Acc</a:t>
            </a:r>
            <a:endParaRPr dirty="0">
              <a:sym typeface="MuseoModerno Extra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4E5076-D49A-5B4B-8498-A0B37637E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6713"/>
            <a:ext cx="9144000" cy="2655794"/>
          </a:xfrm>
          <a:prstGeom prst="rect">
            <a:avLst/>
          </a:prstGeom>
        </p:spPr>
      </p:pic>
      <p:sp>
        <p:nvSpPr>
          <p:cNvPr id="6" name="Google Shape;307;p43">
            <a:extLst>
              <a:ext uri="{FF2B5EF4-FFF2-40B4-BE49-F238E27FC236}">
                <a16:creationId xmlns:a16="http://schemas.microsoft.com/office/drawing/2014/main" id="{BFF08C86-D50B-B543-846D-D3470C47E2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91680" y="1302587"/>
            <a:ext cx="6244291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600" dirty="0"/>
              <a:t>There is a little overfit and we can do better</a:t>
            </a:r>
          </a:p>
        </p:txBody>
      </p:sp>
    </p:spTree>
    <p:extLst>
      <p:ext uri="{BB962C8B-B14F-4D97-AF65-F5344CB8AC3E}">
        <p14:creationId xmlns:p14="http://schemas.microsoft.com/office/powerpoint/2010/main" val="1167004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>
            <a:spLocks noGrp="1"/>
          </p:cNvSpPr>
          <p:nvPr>
            <p:ph type="title"/>
          </p:nvPr>
        </p:nvSpPr>
        <p:spPr>
          <a:xfrm>
            <a:off x="883100" y="1603025"/>
            <a:ext cx="38607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b="1" dirty="0"/>
          </a:p>
        </p:txBody>
      </p:sp>
      <p:sp>
        <p:nvSpPr>
          <p:cNvPr id="299" name="Google Shape;299;p42"/>
          <p:cNvSpPr txBox="1">
            <a:spLocks noGrp="1"/>
          </p:cNvSpPr>
          <p:nvPr>
            <p:ph type="subTitle" idx="1"/>
          </p:nvPr>
        </p:nvSpPr>
        <p:spPr>
          <a:xfrm>
            <a:off x="883100" y="2260375"/>
            <a:ext cx="3860700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project is a neural network based project using deep learning to categorizing clothes to 10 categories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ym typeface="MuseoModerno ExtraBold"/>
              </a:rPr>
              <a:t>Building a new Model</a:t>
            </a:r>
            <a:endParaRPr dirty="0">
              <a:sym typeface="MuseoModerno ExtraBold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CAF372-B925-BA41-84B5-082506A1E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50991"/>
            <a:ext cx="9144000" cy="2104159"/>
          </a:xfrm>
          <a:prstGeom prst="rect">
            <a:avLst/>
          </a:prstGeom>
        </p:spPr>
      </p:pic>
      <p:sp>
        <p:nvSpPr>
          <p:cNvPr id="9" name="Google Shape;307;p43">
            <a:extLst>
              <a:ext uri="{FF2B5EF4-FFF2-40B4-BE49-F238E27FC236}">
                <a16:creationId xmlns:a16="http://schemas.microsoft.com/office/drawing/2014/main" id="{150495D9-CFAC-EE44-92B0-B679298F9DC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9290" y="1483742"/>
            <a:ext cx="6521571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600" dirty="0"/>
              <a:t>Changing the filter values and adding two maxpooling layers</a:t>
            </a:r>
          </a:p>
        </p:txBody>
      </p:sp>
    </p:spTree>
    <p:extLst>
      <p:ext uri="{BB962C8B-B14F-4D97-AF65-F5344CB8AC3E}">
        <p14:creationId xmlns:p14="http://schemas.microsoft.com/office/powerpoint/2010/main" val="3425794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ym typeface="MuseoModerno ExtraBold"/>
              </a:rPr>
              <a:t>New Model Summary</a:t>
            </a:r>
            <a:endParaRPr dirty="0">
              <a:sym typeface="MuseoModerno Extra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4771FC-69BC-2342-8A9E-9C416D93A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018" y="1095555"/>
            <a:ext cx="4705176" cy="404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7732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ym typeface="MuseoModerno ExtraBold"/>
              </a:rPr>
              <a:t>Compiling and training the new model</a:t>
            </a:r>
            <a:endParaRPr dirty="0">
              <a:sym typeface="MuseoModerno ExtraBold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B7384F5-932A-944C-803A-4122CD3F2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8644"/>
            <a:ext cx="9144000" cy="388485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759BCA6-D7C9-E344-8A92-F5B4574F6C1F}"/>
              </a:ext>
            </a:extLst>
          </p:cNvPr>
          <p:cNvSpPr/>
          <p:nvPr/>
        </p:nvSpPr>
        <p:spPr>
          <a:xfrm>
            <a:off x="7056408" y="2104844"/>
            <a:ext cx="767750" cy="146649"/>
          </a:xfrm>
          <a:prstGeom prst="rect">
            <a:avLst/>
          </a:prstGeom>
          <a:solidFill>
            <a:srgbClr val="1E1D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715903-0B2F-F642-9682-7B388E992B28}"/>
              </a:ext>
            </a:extLst>
          </p:cNvPr>
          <p:cNvSpPr txBox="1"/>
          <p:nvPr/>
        </p:nvSpPr>
        <p:spPr>
          <a:xfrm>
            <a:off x="6923579" y="2030111"/>
            <a:ext cx="2311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100" dirty="0">
                <a:solidFill>
                  <a:schemeClr val="bg1"/>
                </a:solidFill>
              </a:rPr>
              <a:t>)</a:t>
            </a:r>
            <a:endParaRPr lang="en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8580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ym typeface="MuseoModerno ExtraBold"/>
              </a:rPr>
              <a:t>Comparing Test and Train Acc</a:t>
            </a:r>
            <a:endParaRPr dirty="0">
              <a:sym typeface="MuseoModerno Extra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1DD35A-E18F-D240-B0A6-98125104B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34661"/>
            <a:ext cx="9144000" cy="2671658"/>
          </a:xfrm>
          <a:prstGeom prst="rect">
            <a:avLst/>
          </a:prstGeom>
        </p:spPr>
      </p:pic>
      <p:sp>
        <p:nvSpPr>
          <p:cNvPr id="7" name="Google Shape;307;p43">
            <a:extLst>
              <a:ext uri="{FF2B5EF4-FFF2-40B4-BE49-F238E27FC236}">
                <a16:creationId xmlns:a16="http://schemas.microsoft.com/office/drawing/2014/main" id="{7808BE80-2C55-2C4F-A1E1-1A7B4110F5D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91680" y="1302587"/>
            <a:ext cx="6244291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600" dirty="0"/>
              <a:t>The overfit has been decreased </a:t>
            </a:r>
            <a:r>
              <a:rPr lang="en-GB" sz="1600" dirty="0" err="1"/>
              <a:t>alittle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505653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ym typeface="MuseoModerno ExtraBold"/>
              </a:rPr>
              <a:t>Classification Report</a:t>
            </a:r>
            <a:endParaRPr dirty="0">
              <a:sym typeface="MuseoModerno Extra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D190F1-612F-F54A-AE90-0FF3047C4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0" y="1289395"/>
            <a:ext cx="8435400" cy="385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5767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44">
            <a:off x="3947198" y="1332036"/>
            <a:ext cx="1296933" cy="1369634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3"/>
          <p:cNvSpPr txBox="1">
            <a:spLocks noGrp="1"/>
          </p:cNvSpPr>
          <p:nvPr>
            <p:ph type="title"/>
          </p:nvPr>
        </p:nvSpPr>
        <p:spPr>
          <a:xfrm>
            <a:off x="720000" y="2410200"/>
            <a:ext cx="77040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PLOTING</a:t>
            </a:r>
            <a:endParaRPr b="1" dirty="0"/>
          </a:p>
        </p:txBody>
      </p:sp>
      <p:sp>
        <p:nvSpPr>
          <p:cNvPr id="306" name="Google Shape;306;p43"/>
          <p:cNvSpPr txBox="1">
            <a:spLocks noGrp="1"/>
          </p:cNvSpPr>
          <p:nvPr>
            <p:ph type="title" idx="2"/>
          </p:nvPr>
        </p:nvSpPr>
        <p:spPr>
          <a:xfrm>
            <a:off x="3731250" y="1492200"/>
            <a:ext cx="1681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07" name="Google Shape;307;p43"/>
          <p:cNvSpPr txBox="1">
            <a:spLocks noGrp="1"/>
          </p:cNvSpPr>
          <p:nvPr>
            <p:ph type="subTitle" idx="1"/>
          </p:nvPr>
        </p:nvSpPr>
        <p:spPr>
          <a:xfrm>
            <a:off x="1731150" y="321420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VISUALING IS ALWAYS BETTER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211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294532" y="436399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Plot a random sample of 10 test images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7502B5-17EC-8B4D-8247-9A011FC2B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6085"/>
            <a:ext cx="9144000" cy="324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77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7C7F90C-6788-F747-853B-BDBA818DC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2932"/>
            <a:ext cx="9144000" cy="4040568"/>
          </a:xfrm>
          <a:prstGeom prst="rect">
            <a:avLst/>
          </a:prstGeom>
        </p:spPr>
      </p:pic>
      <p:sp>
        <p:nvSpPr>
          <p:cNvPr id="8" name="Google Shape;307;p43">
            <a:extLst>
              <a:ext uri="{FF2B5EF4-FFF2-40B4-BE49-F238E27FC236}">
                <a16:creationId xmlns:a16="http://schemas.microsoft.com/office/drawing/2014/main" id="{E3F39077-78FD-2F4E-A04E-B54F41CF282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05416" y="276043"/>
            <a:ext cx="6244291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400" dirty="0"/>
              <a:t>if it's green : the prediction of the index correct</a:t>
            </a:r>
          </a:p>
          <a:p>
            <a:r>
              <a:rPr lang="en-GB" sz="1400" dirty="0"/>
              <a:t>if it's red : the prediction of the index incorrect</a:t>
            </a:r>
          </a:p>
        </p:txBody>
      </p:sp>
    </p:spTree>
    <p:extLst>
      <p:ext uri="{BB962C8B-B14F-4D97-AF65-F5344CB8AC3E}">
        <p14:creationId xmlns:p14="http://schemas.microsoft.com/office/powerpoint/2010/main" val="1257129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07;p43">
            <a:extLst>
              <a:ext uri="{FF2B5EF4-FFF2-40B4-BE49-F238E27FC236}">
                <a16:creationId xmlns:a16="http://schemas.microsoft.com/office/drawing/2014/main" id="{E3F39077-78FD-2F4E-A04E-B54F41CF282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37047" y="810880"/>
            <a:ext cx="6244291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000" dirty="0"/>
              <a:t>View examples of incorrectly classified test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559F57-E288-FF45-98CB-72EBD915B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53319"/>
            <a:ext cx="9144000" cy="301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7870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91A2748-5024-5C4A-8D3E-8AAA9FF6C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782"/>
            <a:ext cx="9144000" cy="500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05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44">
            <a:off x="3947198" y="1332036"/>
            <a:ext cx="1296933" cy="1369634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3"/>
          <p:cNvSpPr txBox="1">
            <a:spLocks noGrp="1"/>
          </p:cNvSpPr>
          <p:nvPr>
            <p:ph type="title"/>
          </p:nvPr>
        </p:nvSpPr>
        <p:spPr>
          <a:xfrm>
            <a:off x="720000" y="2410200"/>
            <a:ext cx="77040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IMPORTING</a:t>
            </a:r>
            <a:endParaRPr b="1" dirty="0"/>
          </a:p>
        </p:txBody>
      </p:sp>
      <p:sp>
        <p:nvSpPr>
          <p:cNvPr id="306" name="Google Shape;306;p43"/>
          <p:cNvSpPr txBox="1">
            <a:spLocks noGrp="1"/>
          </p:cNvSpPr>
          <p:nvPr>
            <p:ph type="title" idx="2"/>
          </p:nvPr>
        </p:nvSpPr>
        <p:spPr>
          <a:xfrm>
            <a:off x="3731250" y="1492200"/>
            <a:ext cx="1681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07" name="Google Shape;307;p43"/>
          <p:cNvSpPr txBox="1">
            <a:spLocks noGrp="1"/>
          </p:cNvSpPr>
          <p:nvPr>
            <p:ph type="subTitle" idx="1"/>
          </p:nvPr>
        </p:nvSpPr>
        <p:spPr>
          <a:xfrm>
            <a:off x="1731150" y="321420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LIBRARIES AND DATASET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07;p43">
            <a:extLst>
              <a:ext uri="{FF2B5EF4-FFF2-40B4-BE49-F238E27FC236}">
                <a16:creationId xmlns:a16="http://schemas.microsoft.com/office/drawing/2014/main" id="{E3F39077-78FD-2F4E-A04E-B54F41CF282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517582"/>
            <a:ext cx="6719361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Plotting The accuracy and validation accuracy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87EF9F-9D0A-AB42-9FCF-4E3199ADF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15" y="1281456"/>
            <a:ext cx="7893170" cy="369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455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07;p43">
            <a:extLst>
              <a:ext uri="{FF2B5EF4-FFF2-40B4-BE49-F238E27FC236}">
                <a16:creationId xmlns:a16="http://schemas.microsoft.com/office/drawing/2014/main" id="{E3F39077-78FD-2F4E-A04E-B54F41CF282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517582"/>
            <a:ext cx="6719361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Plotting The Loss and Validation Loss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8E6441-392F-A246-8847-94DC6831E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483" y="1199069"/>
            <a:ext cx="7065034" cy="377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0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Importing Libraries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D26CDD-030E-3546-A9AC-B61A290AF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6565"/>
            <a:ext cx="9144000" cy="2904000"/>
          </a:xfrm>
          <a:prstGeom prst="rect">
            <a:avLst/>
          </a:prstGeom>
        </p:spPr>
      </p:pic>
      <p:sp>
        <p:nvSpPr>
          <p:cNvPr id="17" name="Google Shape;307;p43">
            <a:extLst>
              <a:ext uri="{FF2B5EF4-FFF2-40B4-BE49-F238E27FC236}">
                <a16:creationId xmlns:a16="http://schemas.microsoft.com/office/drawing/2014/main" id="{425442B0-BF11-5647-9DAE-3EE7777EE69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82245" y="95408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Using Logging to disable any warning from tensorflow</a:t>
            </a:r>
            <a:endParaRPr sz="1100" dirty="0">
              <a:solidFill>
                <a:schemeClr val="lt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Importing The Dataset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17" name="Google Shape;307;p43">
            <a:extLst>
              <a:ext uri="{FF2B5EF4-FFF2-40B4-BE49-F238E27FC236}">
                <a16:creationId xmlns:a16="http://schemas.microsoft.com/office/drawing/2014/main" id="{425442B0-BF11-5647-9DAE-3EE7777EE69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82245" y="95408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l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This dataset is from keras</a:t>
            </a:r>
            <a:endParaRPr sz="1100" dirty="0">
              <a:solidFill>
                <a:schemeClr val="lt1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0F2250-6558-1E40-8FE0-C77396168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1180"/>
            <a:ext cx="9144000" cy="321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072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44">
            <a:off x="3947198" y="1332036"/>
            <a:ext cx="1296933" cy="1369634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3"/>
          <p:cNvSpPr txBox="1">
            <a:spLocks noGrp="1"/>
          </p:cNvSpPr>
          <p:nvPr>
            <p:ph type="title"/>
          </p:nvPr>
        </p:nvSpPr>
        <p:spPr>
          <a:xfrm>
            <a:off x="720000" y="2410200"/>
            <a:ext cx="77040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DESCRIBING</a:t>
            </a:r>
            <a:endParaRPr b="1" dirty="0"/>
          </a:p>
        </p:txBody>
      </p:sp>
      <p:sp>
        <p:nvSpPr>
          <p:cNvPr id="306" name="Google Shape;306;p43"/>
          <p:cNvSpPr txBox="1">
            <a:spLocks noGrp="1"/>
          </p:cNvSpPr>
          <p:nvPr>
            <p:ph type="title" idx="2"/>
          </p:nvPr>
        </p:nvSpPr>
        <p:spPr>
          <a:xfrm>
            <a:off x="3731250" y="1492200"/>
            <a:ext cx="1681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07" name="Google Shape;307;p43"/>
          <p:cNvSpPr txBox="1">
            <a:spLocks noGrp="1"/>
          </p:cNvSpPr>
          <p:nvPr>
            <p:ph type="subTitle" idx="1"/>
          </p:nvPr>
        </p:nvSpPr>
        <p:spPr>
          <a:xfrm>
            <a:off x="1731150" y="321420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THE DATASET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224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Describing The Dataset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17" name="Google Shape;307;p43">
            <a:extLst>
              <a:ext uri="{FF2B5EF4-FFF2-40B4-BE49-F238E27FC236}">
                <a16:creationId xmlns:a16="http://schemas.microsoft.com/office/drawing/2014/main" id="{425442B0-BF11-5647-9DAE-3EE7777EE69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67419" y="1209423"/>
            <a:ext cx="3165894" cy="10386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GB" sz="1200" dirty="0"/>
              <a:t>Each element in this dataset is a pixel value of 0 to 255</a:t>
            </a:r>
          </a:p>
          <a:p>
            <a:pPr algn="l"/>
            <a:r>
              <a:rPr lang="en-GB" sz="1200" dirty="0"/>
              <a:t>So normalizing the element to values between 0 and 1 is better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556B4C-FF00-9C49-9AD6-00A2E8A19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512" y="1209423"/>
            <a:ext cx="4838700" cy="774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2A56A8-144A-144B-AAE5-A07352AAB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548" y="2571750"/>
            <a:ext cx="77851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64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Describing The Dataset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17" name="Google Shape;307;p43">
            <a:extLst>
              <a:ext uri="{FF2B5EF4-FFF2-40B4-BE49-F238E27FC236}">
                <a16:creationId xmlns:a16="http://schemas.microsoft.com/office/drawing/2014/main" id="{425442B0-BF11-5647-9DAE-3EE7777EE69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53683" y="1518249"/>
            <a:ext cx="5978106" cy="6952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GB" sz="1200" dirty="0"/>
              <a:t>After researching, I found that this dataset have 10 different labels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9D64EC-90D2-0840-9C49-3A94CDB37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" y="2427669"/>
            <a:ext cx="82677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2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Describing The Dataset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17" name="Google Shape;307;p43">
            <a:extLst>
              <a:ext uri="{FF2B5EF4-FFF2-40B4-BE49-F238E27FC236}">
                <a16:creationId xmlns:a16="http://schemas.microsoft.com/office/drawing/2014/main" id="{425442B0-BF11-5647-9DAE-3EE7777EE69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8023" y="2320505"/>
            <a:ext cx="3467819" cy="1362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GB" sz="1200" dirty="0"/>
              <a:t>Showing a train image from the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E5547C-0E33-F84F-842B-84F042A7B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5842" y="1207360"/>
            <a:ext cx="5538158" cy="393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26006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in Chemistry Services Company Profile by Slidesgo">
  <a:themeElements>
    <a:clrScheme name="Simple Light">
      <a:dk1>
        <a:srgbClr val="000000"/>
      </a:dk1>
      <a:lt1>
        <a:srgbClr val="FFFFFF"/>
      </a:lt1>
      <a:dk2>
        <a:srgbClr val="F60863"/>
      </a:dk2>
      <a:lt2>
        <a:srgbClr val="11000B"/>
      </a:lt2>
      <a:accent1>
        <a:srgbClr val="41046C"/>
      </a:accent1>
      <a:accent2>
        <a:srgbClr val="D16D0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2253</TotalTime>
  <Words>305</Words>
  <Application>Microsoft Macintosh PowerPoint</Application>
  <PresentationFormat>On-screen Show (16:9)</PresentationFormat>
  <Paragraphs>59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MuseoModerno</vt:lpstr>
      <vt:lpstr>Verdana</vt:lpstr>
      <vt:lpstr>MuseoModerno ExtraBold</vt:lpstr>
      <vt:lpstr>Maven Pro</vt:lpstr>
      <vt:lpstr>Artificial Intelligence in Chemistry Services Company Profile by Slidesgo</vt:lpstr>
      <vt:lpstr>Clothing Categorizing</vt:lpstr>
      <vt:lpstr>Introduction</vt:lpstr>
      <vt:lpstr>IMPORTING</vt:lpstr>
      <vt:lpstr>Importing Libraries</vt:lpstr>
      <vt:lpstr>Importing The Dataset</vt:lpstr>
      <vt:lpstr>DESCRIBING</vt:lpstr>
      <vt:lpstr>Describing The Dataset</vt:lpstr>
      <vt:lpstr>Describing The Dataset</vt:lpstr>
      <vt:lpstr>Describing The Dataset</vt:lpstr>
      <vt:lpstr>Describing The Dataset</vt:lpstr>
      <vt:lpstr>Describing The Dataset</vt:lpstr>
      <vt:lpstr>Describing The Dataset</vt:lpstr>
      <vt:lpstr>RESHAPING</vt:lpstr>
      <vt:lpstr>Reshaping The Dataset</vt:lpstr>
      <vt:lpstr>BUILDING MODELS</vt:lpstr>
      <vt:lpstr>Importing the layers &amp;  Building first model</vt:lpstr>
      <vt:lpstr>Compiling and training the model</vt:lpstr>
      <vt:lpstr>Model Summary</vt:lpstr>
      <vt:lpstr>Comparing Test and Train Acc</vt:lpstr>
      <vt:lpstr>Building a new Model</vt:lpstr>
      <vt:lpstr>New Model Summary</vt:lpstr>
      <vt:lpstr>Compiling and training the new model</vt:lpstr>
      <vt:lpstr>Comparing Test and Train Acc</vt:lpstr>
      <vt:lpstr>Classification Report</vt:lpstr>
      <vt:lpstr>PLOTING</vt:lpstr>
      <vt:lpstr>Plot a random sample of 10 test images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Clothing Categorizing</dc:title>
  <cp:lastModifiedBy>Microsoft Office User</cp:lastModifiedBy>
  <cp:revision>4</cp:revision>
  <dcterms:modified xsi:type="dcterms:W3CDTF">2022-05-16T06:25:28Z</dcterms:modified>
</cp:coreProperties>
</file>